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396" r:id="rId5"/>
    <p:sldId id="481" r:id="rId6"/>
    <p:sldId id="497" r:id="rId7"/>
    <p:sldId id="498" r:id="rId8"/>
    <p:sldId id="579" r:id="rId9"/>
    <p:sldId id="471" r:id="rId10"/>
    <p:sldId id="586" r:id="rId11"/>
    <p:sldId id="591" r:id="rId12"/>
    <p:sldId id="406" r:id="rId13"/>
    <p:sldId id="499" r:id="rId14"/>
    <p:sldId id="413" r:id="rId15"/>
    <p:sldId id="493" r:id="rId16"/>
    <p:sldId id="588" r:id="rId17"/>
    <p:sldId id="590" r:id="rId18"/>
    <p:sldId id="500" r:id="rId19"/>
    <p:sldId id="589" r:id="rId20"/>
    <p:sldId id="415" r:id="rId21"/>
    <p:sldId id="501" r:id="rId22"/>
    <p:sldId id="502" r:id="rId23"/>
    <p:sldId id="475" r:id="rId24"/>
    <p:sldId id="418" r:id="rId25"/>
    <p:sldId id="456" r:id="rId26"/>
    <p:sldId id="469" r:id="rId27"/>
    <p:sldId id="562" r:id="rId28"/>
    <p:sldId id="575" r:id="rId29"/>
    <p:sldId id="352" r:id="rId30"/>
    <p:sldId id="48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97"/>
            <p14:sldId id="498"/>
            <p14:sldId id="579"/>
            <p14:sldId id="471"/>
            <p14:sldId id="586"/>
            <p14:sldId id="591"/>
          </p14:sldIdLst>
        </p14:section>
        <p14:section name="Домашни, изпити, оценяване" id="{DBE78337-BE1C-478A-90A8-DDEDCDD19267}">
          <p14:sldIdLst>
            <p14:sldId id="406"/>
            <p14:sldId id="499"/>
            <p14:sldId id="413"/>
            <p14:sldId id="493"/>
            <p14:sldId id="588"/>
            <p14:sldId id="590"/>
            <p14:sldId id="500"/>
            <p14:sldId id="589"/>
          </p14:sldIdLst>
        </p14:section>
        <p14:section name="Ресурси" id="{6FBB0975-5D7E-4605-A7F7-A56F98E52A63}">
          <p14:sldIdLst>
            <p14:sldId id="415"/>
            <p14:sldId id="501"/>
            <p14:sldId id="502"/>
            <p14:sldId id="475"/>
            <p14:sldId id="418"/>
            <p14:sldId id="456"/>
            <p14:sldId id="469"/>
            <p14:sldId id="562"/>
            <p14:sldId id="575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74" autoAdjust="0"/>
  </p:normalViewPr>
  <p:slideViewPr>
    <p:cSldViewPr snapToGrid="0">
      <p:cViewPr varScale="1">
        <p:scale>
          <a:sx n="122" d="100"/>
          <a:sy n="122" d="100"/>
        </p:scale>
        <p:origin x="114" y="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37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1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1333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0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00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9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4/2/2020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hyperlink" Target="https://softuni.b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2768/programming-basics-with-c-sharp-february-202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oftuni.bg/trainings/resources/officedocument/38313/%D0%B8%D0%BD%D1%81%D1%82%D1%80%D1%83%D0%BA%D1%86%D0%B8%D0%B8-%D0%B7%D0%B0-%D0%B8%D0%BD%D1%81%D1%82%D0%B0%D0%BB%D0%B0%D1%86%D0%B8%D1%8F-%D0%BD%D0%B0-visual-studio-community-programming-basics-with-csharp-april-2019/2330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7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60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2.gif"/><Relationship Id="rId4" Type="http://schemas.openxmlformats.org/officeDocument/2006/relationships/image" Target="../media/image69.jpeg"/><Relationship Id="rId9" Type="http://schemas.openxmlformats.org/officeDocument/2006/relationships/hyperlink" Target="https://www.lukane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04342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4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79412" y="1676400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Десислава Топузакова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Топ студент в СофтУни и лектор </a:t>
            </a:r>
            <a:br>
              <a:rPr lang="bg-BG" sz="3000" dirty="0"/>
            </a:br>
            <a:r>
              <a:rPr lang="bg-BG" sz="3000" dirty="0"/>
              <a:t>в </a:t>
            </a:r>
            <a:r>
              <a:rPr lang="en-US" sz="3000" dirty="0"/>
              <a:t>Programming Basics (</a:t>
            </a:r>
            <a:r>
              <a:rPr lang="en-US" sz="3000" dirty="0" smtClean="0"/>
              <a:t>Java, C++</a:t>
            </a:r>
            <a:r>
              <a:rPr lang="bg-BG" sz="3000" dirty="0" smtClean="0"/>
              <a:t> и </a:t>
            </a:r>
            <a:r>
              <a:rPr lang="en-US" sz="3000" dirty="0"/>
              <a:t>C#)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000" dirty="0"/>
              <a:t>Бивш състезател по математика</a:t>
            </a:r>
            <a:endParaRPr lang="en-US" sz="30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 smtClean="0"/>
              <a:t>Developer </a:t>
            </a:r>
            <a:r>
              <a:rPr lang="bg-BG" dirty="0"/>
              <a:t>в </a:t>
            </a:r>
            <a:r>
              <a:rPr lang="en-US" dirty="0"/>
              <a:t>SAP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dirty="0"/>
              <a:t>Интереси в </a:t>
            </a:r>
            <a:r>
              <a:rPr lang="en-US" dirty="0"/>
              <a:t>Java </a:t>
            </a:r>
            <a:r>
              <a:rPr lang="bg-BG" dirty="0" smtClean="0"/>
              <a:t>и</a:t>
            </a:r>
            <a:r>
              <a:rPr lang="en-US" dirty="0"/>
              <a:t> </a:t>
            </a:r>
            <a:r>
              <a:rPr lang="en-US" dirty="0" smtClean="0"/>
              <a:t>C#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2057371"/>
            <a:ext cx="4191000" cy="3825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3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Домашни, изпити и оценяване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тях</a:t>
            </a:r>
            <a:r>
              <a:rPr lang="en-US" dirty="0"/>
              <a:t> </a:t>
            </a:r>
            <a:r>
              <a:rPr lang="bg-BG" dirty="0"/>
              <a:t>по време на занятие</a:t>
            </a:r>
            <a:endParaRPr lang="en-US" dirty="0"/>
          </a:p>
          <a:p>
            <a:pPr lvl="1"/>
            <a:r>
              <a:rPr lang="bg-BG" dirty="0"/>
              <a:t>Решенията трябва да бъдат предадени в срок </a:t>
            </a:r>
            <a:br>
              <a:rPr lang="bg-BG" dirty="0"/>
            </a:br>
            <a:r>
              <a:rPr lang="bg-BG" dirty="0"/>
              <a:t>от </a:t>
            </a:r>
            <a:r>
              <a:rPr lang="bg-BG" dirty="0">
                <a:solidFill>
                  <a:schemeClr val="bg1"/>
                </a:solidFill>
              </a:rPr>
              <a:t>7 дни </a:t>
            </a:r>
            <a:r>
              <a:rPr lang="bg-BG" dirty="0"/>
              <a:t>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</a:t>
            </a:r>
            <a:r>
              <a:rPr lang="bg-BG" sz="3200" dirty="0">
                <a:cs typeface="Calibri"/>
              </a:rPr>
              <a:t/>
            </a:r>
            <a:br>
              <a:rPr lang="bg-BG" sz="3200" dirty="0">
                <a:cs typeface="Calibri"/>
              </a:rPr>
            </a:br>
            <a:r>
              <a:rPr lang="bg-BG" sz="3200" dirty="0"/>
              <a:t>поредица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r>
              <a:rPr lang="bg-BG" sz="3200" dirty="0">
                <a:cs typeface="Calibri"/>
              </a:rPr>
              <a:t/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 dirty="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dirty="0"/>
              <a:t>Как работи тестването в</a:t>
            </a:r>
            <a:r>
              <a:rPr lang="en-US" sz="3950" dirty="0"/>
              <a:t> Judge </a:t>
            </a:r>
            <a:r>
              <a:rPr lang="bg-BG" sz="3950" dirty="0"/>
              <a:t>системата</a:t>
            </a:r>
            <a:r>
              <a:rPr lang="en-US" sz="3950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13 и 14 юни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27 април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цикли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7212" y="1121144"/>
            <a:ext cx="10134600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Онлайн </a:t>
            </a:r>
            <a:r>
              <a:rPr lang="bg-BG" dirty="0"/>
              <a:t>теоретичен</a:t>
            </a: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 изпит: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bg1"/>
                </a:solidFill>
              </a:rPr>
              <a:t>11 и 12 </a:t>
            </a:r>
            <a:r>
              <a:rPr lang="bg-BG" dirty="0" smtClean="0">
                <a:solidFill>
                  <a:schemeClr val="bg1"/>
                </a:solidFill>
              </a:rPr>
              <a:t>юни</a:t>
            </a:r>
            <a:endParaRPr lang="bg-BG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въпроса </a:t>
            </a:r>
            <a:r>
              <a:rPr lang="bg-BG" dirty="0"/>
              <a:t>за 30 минути в </a:t>
            </a:r>
            <a:r>
              <a:rPr lang="en-US" dirty="0"/>
              <a:t>quiz </a:t>
            </a:r>
            <a:r>
              <a:rPr lang="bg-BG" dirty="0"/>
              <a:t>системата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Затворени въпроси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Един или повече верни отговора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74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3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Видими в раздел "Обучения" във вашия профил</a:t>
            </a:r>
          </a:p>
          <a:p>
            <a:pPr lvl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Записване на </a:t>
            </a:r>
            <a:r>
              <a:rPr lang="en-US" dirty="0"/>
              <a:t>Fundamentals Module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66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70001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2300" b="1" dirty="0"/>
                <a:t>Практически изпит </a:t>
              </a:r>
              <a:br>
                <a:rPr lang="bg-BG" sz="2300" b="1" dirty="0"/>
              </a:br>
              <a:r>
                <a:rPr lang="bg-BG" sz="2300" b="1" dirty="0"/>
                <a:t>90%</a:t>
              </a:r>
              <a:endParaRPr lang="en-US" sz="23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en-US" sz="3200" b="1" dirty="0"/>
              <a:t>5</a:t>
            </a:r>
            <a:r>
              <a:rPr lang="bg-BG" sz="3200" b="1" dirty="0"/>
              <a:t>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6010">
            <a:off x="8149896" y="275996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9066212" y="4205629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2400" b="1" dirty="0"/>
              <a:t>Теоретичен изпит </a:t>
            </a:r>
            <a:br>
              <a:rPr lang="bg-BG" sz="2400" b="1" dirty="0"/>
            </a:br>
            <a:r>
              <a:rPr lang="bg-BG" sz="2400" b="1" dirty="0"/>
              <a:t>5%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4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Какво ни трябва за курса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/>
              <a:t>и други 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dirty="0"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43053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3" y="2211355"/>
            <a:ext cx="2241319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637857" cy="882654"/>
          </a:xfrm>
        </p:spPr>
        <p:txBody>
          <a:bodyPr>
            <a:normAutofit fontScale="90000"/>
          </a:bodyPr>
          <a:lstStyle/>
          <a:p>
            <a:r>
              <a:rPr lang="bg-BG" dirty="0"/>
              <a:t>Книга "Въведение в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2425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/>
              <a:t>Учебник по основи на програмирането</a:t>
            </a:r>
            <a:endParaRPr lang="en-US" dirty="0"/>
          </a:p>
          <a:p>
            <a:pPr marL="533400" lvl="1" indent="-266700"/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/>
              <a:t>", </a:t>
            </a:r>
            <a:r>
              <a:rPr lang="bg-BG" dirty="0"/>
              <a:t>Светлин Наков и колектив</a:t>
            </a:r>
            <a:r>
              <a:rPr lang="en-US" dirty="0"/>
              <a:t>, 2015, ISBN 9789544005276</a:t>
            </a:r>
          </a:p>
          <a:p>
            <a:pPr marL="533400" lvl="1" indent="-266700"/>
            <a:r>
              <a:rPr lang="bg-BG" dirty="0"/>
              <a:t>Налични са българска и английска версия</a:t>
            </a:r>
            <a:r>
              <a:rPr lang="en-US" dirty="0"/>
              <a:t> (</a:t>
            </a:r>
            <a:r>
              <a:rPr lang="bg-BG" dirty="0"/>
              <a:t>в </a:t>
            </a:r>
            <a:r>
              <a:rPr lang="en-US" dirty="0"/>
              <a:t>PDF,</a:t>
            </a:r>
            <a:r>
              <a:rPr lang="bg-BG" dirty="0"/>
              <a:t> </a:t>
            </a:r>
            <a:r>
              <a:rPr lang="en-US" dirty="0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 dirty="0"/>
              <a:t> и други формати</a:t>
            </a:r>
            <a:r>
              <a:rPr lang="en-US" dirty="0"/>
              <a:t>)</a:t>
            </a:r>
          </a:p>
          <a:p>
            <a:pPr marL="533400" lvl="1" indent="-266700"/>
            <a:r>
              <a:rPr lang="bg-BG" dirty="0"/>
              <a:t>Свободно изтегляне от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introprogramming.info</a:t>
            </a:r>
            <a:endParaRPr lang="bg-BG" dirty="0"/>
          </a:p>
          <a:p>
            <a:pPr marL="533400" lvl="1" indent="-266700"/>
            <a:r>
              <a:rPr lang="bg-BG" dirty="0"/>
              <a:t>Хартиено копие </a:t>
            </a:r>
            <a:r>
              <a:rPr lang="bg-BG" dirty="0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 dirty="0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/>
              <a:t>В курса се обхващат първите 6 глави (до цикли), останалата част от книгата се покрива в курса </a:t>
            </a:r>
            <a:r>
              <a:rPr lang="en-US" sz="3200" dirty="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983645"/>
            <a:ext cx="2193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2019</a:t>
            </a:r>
            <a:r>
              <a:rPr lang="en-US" dirty="0"/>
              <a:t> 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4"/>
              </a:rPr>
              <a:t>MonoDevelop</a:t>
            </a:r>
            <a:r>
              <a:rPr lang="en-US" dirty="0"/>
              <a:t> 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 err="1">
                <a:hlinkClick r:id="rId5"/>
              </a:rPr>
              <a:t>.Net</a:t>
            </a:r>
            <a:r>
              <a:rPr lang="en-US" dirty="0">
                <a:hlinkClick r:id="rId5"/>
              </a:rPr>
              <a:t> Fiddle</a:t>
            </a:r>
            <a:r>
              <a:rPr lang="en-US" dirty="0"/>
              <a:t> </a:t>
            </a:r>
            <a:r>
              <a:rPr lang="bg-BG" dirty="0"/>
              <a:t>(в браузър)</a:t>
            </a:r>
          </a:p>
          <a:p>
            <a:pPr lvl="1">
              <a:lnSpc>
                <a:spcPct val="110000"/>
              </a:lnSpc>
            </a:pPr>
            <a:r>
              <a:rPr lang="bg-BG" dirty="0">
                <a:hlinkClick r:id="rId6"/>
              </a:rPr>
              <a:t>Инструкции</a:t>
            </a:r>
            <a:r>
              <a:rPr lang="bg-BG" dirty="0"/>
              <a:t> за инсталация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2594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>
                <a:hlinkClick r:id="rId4"/>
              </a:rPr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>
                <a:hlinkClick r:id="rId4"/>
              </a:rPr>
              <a:t> </a:t>
            </a:r>
            <a:r>
              <a:rPr lang="bg-BG" sz="2000" dirty="0"/>
              <a:t>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768084"/>
          </a:xfrm>
        </p:spPr>
        <p:txBody>
          <a:bodyPr/>
          <a:lstStyle/>
          <a:p>
            <a:r>
              <a:rPr lang="bg-BG" dirty="0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b="0" dirty="0">
                <a:solidFill>
                  <a:schemeClr val="bg1"/>
                </a:solidFill>
              </a:rPr>
              <a:t>Цели на курса и учебна програма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2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Курсът </a:t>
            </a:r>
            <a:r>
              <a:rPr lang="en-US" dirty="0"/>
              <a:t>"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 dirty="0"/>
              <a:t>"</a:t>
            </a:r>
            <a:r>
              <a:rPr lang="bg-BG" dirty="0"/>
              <a:t> дава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Въведение в един от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 dirty="0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Познания върху </a:t>
            </a:r>
            <a:r>
              <a:rPr lang="bg-BG" dirty="0">
                <a:solidFill>
                  <a:schemeClr val="bg1"/>
                </a:solidFill>
              </a:rPr>
              <a:t>основни концепции </a:t>
            </a:r>
            <a:r>
              <a:rPr lang="bg-BG" dirty="0"/>
              <a:t>от </a:t>
            </a:r>
            <a:br>
              <a:rPr lang="bg-BG" dirty="0"/>
            </a:br>
            <a:r>
              <a:rPr lang="bg-BG" dirty="0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Базово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едно ново и </a:t>
            </a:r>
            <a:br>
              <a:rPr lang="bg-BG" dirty="0"/>
            </a:b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динамично начинание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</a:t>
            </a:r>
            <a:r>
              <a:rPr lang="bg-BG" dirty="0"/>
              <a:t>Откриване</a:t>
            </a:r>
            <a:r>
              <a:rPr lang="ru-RU" dirty="0"/>
              <a:t> на курса.</a:t>
            </a:r>
            <a:r>
              <a:rPr lang="en-US" dirty="0"/>
              <a:t/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</a:t>
            </a:r>
            <a:r>
              <a:rPr lang="bg-BG" dirty="0"/>
              <a:t>операции и 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Проверки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По-сложни проверки</a:t>
            </a:r>
            <a:endParaRPr lang="en-US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bg-BG" dirty="0"/>
              <a:t>Цикли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2819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1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Цикли - част 2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>
                <a:solidFill>
                  <a:schemeClr val="bg1"/>
                </a:solidFill>
              </a:rPr>
              <a:t>Пробен</a:t>
            </a:r>
            <a:r>
              <a:rPr lang="bg-BG" dirty="0"/>
              <a:t> онлайн изпит</a:t>
            </a:r>
            <a:endParaRPr lang="en-US" dirty="0"/>
          </a:p>
          <a:p>
            <a:pPr marL="442913" indent="-442913">
              <a:lnSpc>
                <a:spcPct val="130000"/>
              </a:lnSpc>
              <a:buClr>
                <a:schemeClr val="tx1"/>
              </a:buClr>
              <a:buFont typeface="+mj-lt"/>
              <a:buAutoNum type="arabicPeriod" startAt="6"/>
            </a:pPr>
            <a:r>
              <a:rPr lang="bg-BG" dirty="0"/>
              <a:t>Онлайн теоретичен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>
                <a:solidFill>
                  <a:schemeClr val="bg1"/>
                </a:solidFill>
              </a:rPr>
              <a:t>приемен</a:t>
            </a:r>
            <a:r>
              <a:rPr lang="bg-BG" dirty="0"/>
              <a:t>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r>
              <a:rPr lang="en-US" dirty="0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41AD8-7988-4578-8474-C85FA991B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240110"/>
              </p:ext>
            </p:extLst>
          </p:nvPr>
        </p:nvGraphicFramePr>
        <p:xfrm>
          <a:off x="1255712" y="1663770"/>
          <a:ext cx="9677400" cy="3530460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6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3569" y="155951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Саня Касърова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ru-RU" sz="3200" dirty="0"/>
              <a:t>Студент – Софтуерно инженерство в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ru-RU" sz="3200" dirty="0"/>
              <a:t>СофтУни, Математика и информатика </a:t>
            </a:r>
            <a:br>
              <a:rPr lang="ru-RU" sz="3200" dirty="0"/>
            </a:br>
            <a:r>
              <a:rPr lang="ru-RU" sz="3200" dirty="0"/>
              <a:t>в СУ</a:t>
            </a:r>
            <a:endParaRPr lang="en-US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Ръководител на </a:t>
            </a:r>
            <a:r>
              <a:rPr lang="en-US" sz="3200" dirty="0"/>
              <a:t>Programming Basics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в СофтУни 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 </a:t>
            </a:r>
            <a:r>
              <a:rPr lang="en-US" sz="3200" dirty="0"/>
              <a:t>C#, HTML &amp; CSS, JS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61C3C-050B-490B-9212-FD2F9D82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547" y="2102240"/>
            <a:ext cx="3160758" cy="3704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4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</Words>
  <Application>Microsoft Office PowerPoint</Application>
  <PresentationFormat>Custom</PresentationFormat>
  <Paragraphs>213</Paragraphs>
  <Slides>29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Разпределение на лекция</vt:lpstr>
      <vt:lpstr>PowerPoint Presentation</vt:lpstr>
      <vt:lpstr>Преподаватели</vt:lpstr>
      <vt:lpstr>Преподаватели</vt:lpstr>
      <vt:lpstr>PowerPoint Presentation</vt:lpstr>
      <vt:lpstr>Упражнения и домашни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Онлайн теоретичен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Книга "Основи на програмирането със C#"</vt:lpstr>
      <vt:lpstr>Книга "Въведение в програмирането със C#"</vt:lpstr>
      <vt:lpstr>Препоръчителен софтуер</vt:lpstr>
      <vt:lpstr>PowerPoint Presentation</vt:lpstr>
      <vt:lpstr>SoftUni Diamond Partners</vt:lpstr>
      <vt:lpstr>SoftUni Organizational Partners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lastModifiedBy/>
  <cp:revision>1</cp:revision>
  <dcterms:modified xsi:type="dcterms:W3CDTF">2020-04-02T12:00:28Z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